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92" r:id="rId3"/>
    <p:sldId id="493" r:id="rId4"/>
    <p:sldId id="494" r:id="rId5"/>
    <p:sldId id="495" r:id="rId6"/>
    <p:sldId id="496" r:id="rId7"/>
    <p:sldId id="497" r:id="rId8"/>
    <p:sldId id="498" r:id="rId9"/>
    <p:sldId id="499" r:id="rId10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00FF"/>
    <a:srgbClr val="A50021"/>
    <a:srgbClr val="FF0000"/>
    <a:srgbClr val="FF3300"/>
    <a:srgbClr val="EEB000"/>
    <a:srgbClr val="000000"/>
    <a:srgbClr val="240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84" d="100"/>
          <a:sy n="84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 smtClean="0"/>
            </a:lvl1pPr>
          </a:lstStyle>
          <a:p>
            <a:pPr>
              <a:defRPr/>
            </a:pPr>
            <a:fld id="{DC37F20D-4A6C-428D-9147-E92A7512C0F4}" type="datetimeFigureOut">
              <a:rPr lang="en-US"/>
              <a:pPr>
                <a:defRPr/>
              </a:pPr>
              <a:t>20/9/2019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902F07-3EF8-423E-8B63-390245DF1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549705-BB11-4F00-A032-95D4F5CDC4E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300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908CEF-1FEA-4B0F-B6B3-307D28DB93F5}" type="slidenum">
              <a:rPr lang="vi-VN" smtClean="0"/>
              <a:pPr eaLnBrk="1" hangingPunct="1"/>
              <a:t>1</a:t>
            </a:fld>
            <a:endParaRPr lang="vi-V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vi-VN" smtClean="0"/>
              <a:t>Học viện kỹ thuật quân sự</a:t>
            </a:r>
          </a:p>
          <a:p>
            <a:pPr eaLnBrk="1" hangingPunct="1"/>
            <a:r>
              <a:rPr lang="vi-VN" smtClean="0"/>
              <a:t>Khoa vô tuyến điện tử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2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3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4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5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6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7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8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D48629-7733-4C1E-BF90-1EF89EFF388F}" type="slidenum">
              <a:rPr lang="vi-VN" smtClean="0"/>
              <a:pPr eaLnBrk="1" hangingPunct="1"/>
              <a:t>9</a:t>
            </a:fld>
            <a:endParaRPr 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Thoại</a:t>
            </a:r>
          </a:p>
          <a:p>
            <a:pPr eaLnBrk="1" hangingPunct="1"/>
            <a:r>
              <a:rPr lang="en-US" smtClean="0"/>
              <a:t>Dữ liệu</a:t>
            </a:r>
          </a:p>
          <a:p>
            <a:pPr eaLnBrk="1" hangingPunct="1"/>
            <a:r>
              <a:rPr lang="en-US" smtClean="0"/>
              <a:t>Đa phương tiện</a:t>
            </a: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2" name="Image" r:id="rId3" imgW="13003175" imgH="4571429" progId="Photoshop.Image.7">
                  <p:embed/>
                </p:oleObj>
              </mc:Choice>
              <mc:Fallback>
                <p:oleObj name="Image" r:id="rId3" imgW="13003175" imgH="45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98330EE-F925-455D-98F3-10801FC1A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1C80-C4F2-4702-9844-370A15ED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93D3-FD54-439B-9A0B-FEE4A7EAF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AC43-9600-44F5-AA88-9303968B5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F07BF-4E7E-4933-8C6D-91E9976E9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04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8874-D35F-4CD3-A702-60CE2609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2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E1D3-204D-474D-AE34-F6E7CC011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C41DF-5B1B-42AE-987D-860996B1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1EDC-5D34-4921-9752-C1235A762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0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063B-1A68-4D0C-99FC-75B8010D0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5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CE8C-1516-4D88-9438-9546AB30A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2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53DB-D6EB-4749-94B8-CADF42C0D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Image" r:id="rId15" imgW="13003175" imgH="4571429" progId="Photoshop.Image.7">
                  <p:embed/>
                </p:oleObj>
              </mc:Choice>
              <mc:Fallback>
                <p:oleObj name="Image" r:id="rId15" imgW="13003175" imgH="4571429" progId="Photoshop.Image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0"/>
                        <a:ext cx="9155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AutoShape 9"/>
          <p:cNvSpPr>
            <a:spLocks noChangeArrowheads="1"/>
          </p:cNvSpPr>
          <p:nvPr userDrawn="1"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7E2848-C6C6-442B-AC9A-3480B3690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/>
              <a:t>LOGO</a:t>
            </a:r>
          </a:p>
        </p:txBody>
      </p:sp>
      <p:sp>
        <p:nvSpPr>
          <p:cNvPr id="1036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2593975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</a:rPr>
              <a:t>Dự án thiết kế, chế tạo và sản xuất thử nghiệm IC tích hợp cho đèn LED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52400" y="762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TRƯỜNG ĐẠI HỌC QUỐC TẾ BẮC HÀ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KHOA ĐIỆN TỬ VIỄN THÔNG</a:t>
            </a:r>
            <a:endParaRPr lang="vi-VN" sz="3600" dirty="0">
              <a:solidFill>
                <a:srgbClr val="000066"/>
              </a:solidFill>
            </a:endParaRPr>
          </a:p>
        </p:txBody>
      </p:sp>
      <p:sp>
        <p:nvSpPr>
          <p:cNvPr id="3077" name="Rectangle 9"/>
          <p:cNvSpPr>
            <a:spLocks noChangeArrowheads="1"/>
          </p:cNvSpPr>
          <p:nvPr/>
        </p:nvSpPr>
        <p:spPr bwMode="auto">
          <a:xfrm>
            <a:off x="3281786" y="6115050"/>
            <a:ext cx="58336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 </a:t>
            </a:r>
            <a:r>
              <a:rPr lang="en-US" b="1" dirty="0" err="1" smtClean="0"/>
              <a:t>Bắc</a:t>
            </a:r>
            <a:r>
              <a:rPr lang="en-US" b="1" dirty="0" smtClean="0"/>
              <a:t> </a:t>
            </a:r>
            <a:r>
              <a:rPr lang="en-US" b="1" dirty="0" err="1"/>
              <a:t>H</a:t>
            </a:r>
            <a:r>
              <a:rPr lang="en-US" b="1" dirty="0" err="1" smtClean="0"/>
              <a:t>à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549564" y="1149639"/>
            <a:ext cx="7968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A50021"/>
                </a:solidFill>
              </a:rPr>
              <a:t>Dự án thiết kế, chế tạo và sản xuất thử nghiệm IC tích hợp cho đèn LED</a:t>
            </a:r>
            <a:endParaRPr lang="vi-VN" sz="2800" b="1" dirty="0">
              <a:solidFill>
                <a:srgbClr val="A50021"/>
              </a:solidFill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245986" y="2300724"/>
            <a:ext cx="865203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en-US" sz="3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Giới</a:t>
            </a: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thiệu</a:t>
            </a: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chung</a:t>
            </a:r>
            <a:r>
              <a:rPr lang="en-US" sz="3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457200" lvl="0" indent="-457200">
              <a:buFontTx/>
              <a:buChar char="-"/>
            </a:pPr>
            <a:r>
              <a:rPr lang="en-US" sz="3200" b="1" dirty="0" err="1" smtClean="0">
                <a:latin typeface="+mn-lt"/>
              </a:rPr>
              <a:t>Hiện</a:t>
            </a:r>
            <a:r>
              <a:rPr lang="en-US" sz="3200" b="1" dirty="0" smtClean="0">
                <a:latin typeface="+mn-lt"/>
              </a:rPr>
              <a:t> nay </a:t>
            </a:r>
            <a:r>
              <a:rPr lang="en-US" sz="3200" b="1" dirty="0" err="1" smtClean="0">
                <a:latin typeface="+mn-lt"/>
              </a:rPr>
              <a:t>trên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thị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trường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có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rất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nhiều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các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loại</a:t>
            </a:r>
            <a:r>
              <a:rPr lang="en-US" sz="3200" b="1" dirty="0" smtClean="0">
                <a:latin typeface="+mn-lt"/>
              </a:rPr>
              <a:t> IC </a:t>
            </a:r>
            <a:r>
              <a:rPr lang="en-US" sz="3200" b="1" dirty="0" err="1" smtClean="0">
                <a:latin typeface="+mn-lt"/>
              </a:rPr>
              <a:t>chuyên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dụng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cho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đèn</a:t>
            </a:r>
            <a:r>
              <a:rPr lang="en-US" sz="3200" b="1" dirty="0" smtClean="0">
                <a:latin typeface="+mn-lt"/>
              </a:rPr>
              <a:t> LED, </a:t>
            </a:r>
            <a:r>
              <a:rPr lang="en-US" sz="3200" b="1" dirty="0" err="1" smtClean="0">
                <a:latin typeface="+mn-lt"/>
              </a:rPr>
              <a:t>tuy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nhiên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cho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đến</a:t>
            </a:r>
            <a:r>
              <a:rPr lang="en-US" sz="3200" b="1" dirty="0" smtClean="0">
                <a:latin typeface="+mn-lt"/>
              </a:rPr>
              <a:t> nay </a:t>
            </a:r>
            <a:r>
              <a:rPr lang="en-US" sz="3200" b="1" dirty="0" err="1" smtClean="0">
                <a:latin typeface="+mn-lt"/>
              </a:rPr>
              <a:t>để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có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một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bộ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nguồn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có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tuổi</a:t>
            </a:r>
            <a:r>
              <a:rPr lang="en-US" sz="3200" b="1" dirty="0" smtClean="0">
                <a:latin typeface="+mn-lt"/>
              </a:rPr>
              <a:t> 50.000h (</a:t>
            </a:r>
            <a:r>
              <a:rPr lang="en-US" sz="3200" b="1" dirty="0" err="1" smtClean="0">
                <a:latin typeface="+mn-lt"/>
              </a:rPr>
              <a:t>tương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đương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với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tuổi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thọ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của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đèn</a:t>
            </a:r>
            <a:r>
              <a:rPr lang="en-US" sz="3200" b="1" dirty="0" smtClean="0">
                <a:latin typeface="+mn-lt"/>
              </a:rPr>
              <a:t> LED) </a:t>
            </a:r>
            <a:r>
              <a:rPr lang="en-US" sz="3200" b="1" dirty="0" err="1" smtClean="0">
                <a:latin typeface="+mn-lt"/>
              </a:rPr>
              <a:t>thì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chưa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xuất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hiện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trên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thị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trường</a:t>
            </a:r>
            <a:r>
              <a:rPr lang="en-US" sz="3200" b="1" dirty="0" smtClean="0">
                <a:latin typeface="+mn-lt"/>
              </a:rPr>
              <a:t> “</a:t>
            </a:r>
            <a:r>
              <a:rPr lang="en-US" sz="3200" b="1" dirty="0" err="1" smtClean="0">
                <a:latin typeface="+mn-lt"/>
              </a:rPr>
              <a:t>tuổi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thọ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của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các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bộ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nguồn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hiện</a:t>
            </a:r>
            <a:r>
              <a:rPr lang="en-US" sz="3200" b="1" dirty="0" smtClean="0">
                <a:latin typeface="+mn-lt"/>
              </a:rPr>
              <a:t> nay &lt;10.000h”</a:t>
            </a:r>
          </a:p>
        </p:txBody>
      </p:sp>
    </p:spTree>
    <p:extLst>
      <p:ext uri="{BB962C8B-B14F-4D97-AF65-F5344CB8AC3E}">
        <p14:creationId xmlns:p14="http://schemas.microsoft.com/office/powerpoint/2010/main" val="21001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701355" y="1088340"/>
            <a:ext cx="79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A50021"/>
                </a:solidFill>
              </a:rPr>
              <a:t>Kiến trúc của IC </a:t>
            </a:r>
            <a:r>
              <a:rPr lang="en-US" sz="2800" b="1" dirty="0" err="1" smtClean="0">
                <a:solidFill>
                  <a:srgbClr val="C00000"/>
                </a:solidFill>
              </a:rPr>
              <a:t>nguồn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đèn</a:t>
            </a:r>
            <a:r>
              <a:rPr lang="en-US" sz="2800" b="1" dirty="0">
                <a:solidFill>
                  <a:srgbClr val="C00000"/>
                </a:solidFill>
              </a:rPr>
              <a:t> LED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90" y="1626692"/>
            <a:ext cx="6678760" cy="523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0090" y="1504326"/>
            <a:ext cx="19732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 IC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chuyên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dụng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tuổi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thọ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trên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50.000h 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nguồn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ko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sử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dụng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tụ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hóa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điện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áp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cao</a:t>
            </a:r>
            <a:r>
              <a:rPr lang="en-US" sz="22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Có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khả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năng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lắp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được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từ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1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đến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25 LED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mà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ko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cần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thay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đổi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thiết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kế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lại</a:t>
            </a:r>
            <a:r>
              <a:rPr lang="en-US" sz="22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mạch</a:t>
            </a:r>
            <a:endParaRPr lang="vi-VN" sz="2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60" y="1551261"/>
            <a:ext cx="6974903" cy="481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95150" y="1067482"/>
            <a:ext cx="5338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Sơ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đồ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mạch</a:t>
            </a:r>
            <a:r>
              <a:rPr lang="en-US" sz="2400" b="1" dirty="0" smtClean="0">
                <a:solidFill>
                  <a:srgbClr val="C00000"/>
                </a:solidFill>
              </a:rPr>
              <a:t> IC </a:t>
            </a:r>
            <a:r>
              <a:rPr lang="en-US" sz="2400" b="1" dirty="0" err="1" smtClean="0">
                <a:solidFill>
                  <a:srgbClr val="C00000"/>
                </a:solidFill>
              </a:rPr>
              <a:t>nguồn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cho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</a:rPr>
              <a:t> LED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473670" y="1529147"/>
            <a:ext cx="857613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2600" dirty="0" smtClean="0"/>
              <a:t>1-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mềm</a:t>
            </a:r>
            <a:r>
              <a:rPr lang="en-US" sz="2600" dirty="0" smtClean="0"/>
              <a:t> </a:t>
            </a:r>
            <a:r>
              <a:rPr lang="en-US" sz="2600" dirty="0" err="1" smtClean="0"/>
              <a:t>thiết</a:t>
            </a:r>
            <a:r>
              <a:rPr lang="en-US" sz="2600" dirty="0" smtClean="0"/>
              <a:t> </a:t>
            </a:r>
            <a:r>
              <a:rPr lang="en-US" sz="2600" dirty="0" err="1" smtClean="0"/>
              <a:t>kế</a:t>
            </a:r>
            <a:r>
              <a:rPr lang="en-US" sz="2600" dirty="0" smtClean="0"/>
              <a:t>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tương</a:t>
            </a:r>
            <a:r>
              <a:rPr lang="en-US" sz="2600" dirty="0" smtClean="0"/>
              <a:t> </a:t>
            </a:r>
            <a:r>
              <a:rPr lang="en-US" sz="2600" dirty="0" err="1" smtClean="0"/>
              <a:t>tự</a:t>
            </a:r>
            <a:r>
              <a:rPr lang="en-US" sz="2600" dirty="0" smtClean="0"/>
              <a:t>: ADS</a:t>
            </a:r>
          </a:p>
          <a:p>
            <a:r>
              <a:rPr lang="en-US" sz="2600" dirty="0" smtClean="0"/>
              <a:t>2- </a:t>
            </a:r>
            <a:r>
              <a:rPr lang="en-US" sz="2600" dirty="0" err="1" smtClean="0"/>
              <a:t>Phần</a:t>
            </a:r>
            <a:r>
              <a:rPr lang="en-US" sz="2600" dirty="0" smtClean="0"/>
              <a:t> </a:t>
            </a:r>
            <a:r>
              <a:rPr lang="en-US" sz="2600" dirty="0" err="1" smtClean="0"/>
              <a:t>mềm</a:t>
            </a:r>
            <a:r>
              <a:rPr lang="en-US" sz="2600" dirty="0" smtClean="0"/>
              <a:t> </a:t>
            </a:r>
            <a:r>
              <a:rPr lang="en-US" sz="2600" dirty="0" err="1" smtClean="0"/>
              <a:t>thiết</a:t>
            </a:r>
            <a:r>
              <a:rPr lang="en-US" sz="2600" dirty="0" smtClean="0"/>
              <a:t> </a:t>
            </a:r>
            <a:r>
              <a:rPr lang="en-US" sz="2600" dirty="0" err="1" smtClean="0"/>
              <a:t>kế</a:t>
            </a:r>
            <a:r>
              <a:rPr lang="en-US" sz="2600" dirty="0" smtClean="0"/>
              <a:t> </a:t>
            </a:r>
            <a:r>
              <a:rPr lang="en-US" sz="2600" dirty="0" err="1" smtClean="0"/>
              <a:t>số</a:t>
            </a:r>
            <a:r>
              <a:rPr lang="en-US" sz="2600" dirty="0" smtClean="0"/>
              <a:t>: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Synopsis</a:t>
            </a:r>
            <a:endParaRPr lang="en-US" sz="2600" dirty="0" smtClean="0"/>
          </a:p>
          <a:p>
            <a:r>
              <a:rPr lang="en-US" sz="2600" dirty="0" smtClean="0"/>
              <a:t>3- </a:t>
            </a:r>
            <a:r>
              <a:rPr lang="en-US" sz="2600" dirty="0" err="1" smtClean="0"/>
              <a:t>Thiết</a:t>
            </a:r>
            <a:r>
              <a:rPr lang="en-US" sz="2600" dirty="0" smtClean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đo</a:t>
            </a:r>
            <a:r>
              <a:rPr lang="en-US" sz="2600" dirty="0"/>
              <a:t> </a:t>
            </a:r>
            <a:r>
              <a:rPr lang="en-US" sz="2600" dirty="0" err="1"/>
              <a:t>liên</a:t>
            </a:r>
            <a:r>
              <a:rPr lang="en-US" sz="2600" dirty="0"/>
              <a:t>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phầm</a:t>
            </a:r>
            <a:r>
              <a:rPr lang="en-US" sz="2600" dirty="0"/>
              <a:t> </a:t>
            </a:r>
            <a:r>
              <a:rPr lang="en-US" sz="2600" dirty="0" err="1"/>
              <a:t>mềm</a:t>
            </a:r>
            <a:r>
              <a:rPr lang="en-US" sz="2600" dirty="0"/>
              <a:t> </a:t>
            </a:r>
            <a:r>
              <a:rPr lang="en-US" sz="2600" dirty="0" err="1"/>
              <a:t>thiết</a:t>
            </a:r>
            <a:r>
              <a:rPr lang="en-US" sz="2600" dirty="0"/>
              <a:t> </a:t>
            </a:r>
            <a:r>
              <a:rPr lang="en-US" sz="2600" dirty="0" err="1"/>
              <a:t>kế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kiểm</a:t>
            </a:r>
            <a:r>
              <a:rPr lang="en-US" sz="2600" dirty="0"/>
              <a:t> </a:t>
            </a:r>
            <a:r>
              <a:rPr lang="en-US" sz="2600" dirty="0" err="1"/>
              <a:t>tra</a:t>
            </a:r>
            <a:r>
              <a:rPr lang="en-US" sz="2600" dirty="0"/>
              <a:t> IC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thiết</a:t>
            </a:r>
            <a:r>
              <a:rPr lang="en-US" sz="2600" dirty="0"/>
              <a:t> </a:t>
            </a:r>
            <a:r>
              <a:rPr lang="en-US" sz="2600" dirty="0" err="1"/>
              <a:t>kế</a:t>
            </a:r>
            <a:r>
              <a:rPr lang="en-US" sz="2600" dirty="0"/>
              <a:t> </a:t>
            </a:r>
            <a:r>
              <a:rPr lang="en-US" sz="2600" dirty="0" err="1" smtClean="0"/>
              <a:t>nguyên</a:t>
            </a:r>
            <a:r>
              <a:rPr lang="en-US" sz="2600" dirty="0" smtClean="0"/>
              <a:t> </a:t>
            </a:r>
            <a:r>
              <a:rPr lang="en-US" sz="2600" dirty="0" err="1"/>
              <a:t>lý</a:t>
            </a:r>
            <a:r>
              <a:rPr lang="en-US" sz="2600" dirty="0"/>
              <a:t> </a:t>
            </a:r>
            <a:r>
              <a:rPr lang="en-US" sz="2600" dirty="0" err="1"/>
              <a:t>gồm</a:t>
            </a:r>
            <a:r>
              <a:rPr lang="en-US" sz="2600" dirty="0"/>
              <a:t>:</a:t>
            </a:r>
            <a:endParaRPr lang="en-US" sz="2600" dirty="0" smtClean="0"/>
          </a:p>
          <a:p>
            <a:r>
              <a:rPr lang="en-US" sz="2600" dirty="0" smtClean="0"/>
              <a:t>-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tích</a:t>
            </a:r>
            <a:r>
              <a:rPr lang="en-US" sz="2600" dirty="0"/>
              <a:t> </a:t>
            </a:r>
            <a:r>
              <a:rPr lang="en-US" sz="2600" dirty="0" err="1"/>
              <a:t>tín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điều</a:t>
            </a:r>
            <a:r>
              <a:rPr lang="en-US" sz="2600" dirty="0"/>
              <a:t> </a:t>
            </a:r>
            <a:r>
              <a:rPr lang="en-US" sz="2600" dirty="0" err="1"/>
              <a:t>chế</a:t>
            </a:r>
            <a:r>
              <a:rPr lang="en-US" sz="2600" dirty="0"/>
              <a:t>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tần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1KHz to 26GHz  </a:t>
            </a:r>
          </a:p>
          <a:p>
            <a:r>
              <a:rPr lang="en-US" sz="2600" dirty="0"/>
              <a:t> -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tín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tần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 250kHz to 20GHz  </a:t>
            </a:r>
          </a:p>
          <a:p>
            <a:r>
              <a:rPr lang="en-US" sz="2600" dirty="0"/>
              <a:t> -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tích</a:t>
            </a:r>
            <a:r>
              <a:rPr lang="en-US" sz="2600" dirty="0"/>
              <a:t> </a:t>
            </a:r>
            <a:r>
              <a:rPr lang="en-US" sz="2600" dirty="0" err="1"/>
              <a:t>hệ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tạp</a:t>
            </a:r>
            <a:r>
              <a:rPr lang="en-US" sz="2600" dirty="0"/>
              <a:t> </a:t>
            </a:r>
            <a:r>
              <a:rPr lang="en-US" sz="2600" dirty="0" err="1"/>
              <a:t>âm</a:t>
            </a:r>
            <a:r>
              <a:rPr lang="en-US" sz="2600" dirty="0"/>
              <a:t> 10MHz </a:t>
            </a:r>
            <a:r>
              <a:rPr lang="en-US" sz="2600" dirty="0" err="1"/>
              <a:t>tới</a:t>
            </a:r>
            <a:r>
              <a:rPr lang="en-US" sz="2600" dirty="0"/>
              <a:t> 6.7GHz</a:t>
            </a:r>
          </a:p>
          <a:p>
            <a:r>
              <a:rPr lang="en-US" sz="2600" dirty="0"/>
              <a:t> -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tích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Vector 4 </a:t>
            </a:r>
            <a:r>
              <a:rPr lang="en-US" sz="2600" dirty="0" err="1"/>
              <a:t>cổng</a:t>
            </a:r>
            <a:r>
              <a:rPr lang="en-US" sz="2600" dirty="0"/>
              <a:t>, 300kHz - 20GHz</a:t>
            </a:r>
          </a:p>
          <a:p>
            <a:r>
              <a:rPr lang="en-US" sz="2600" dirty="0"/>
              <a:t> -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tích</a:t>
            </a:r>
            <a:r>
              <a:rPr lang="en-US" sz="2600" dirty="0"/>
              <a:t> logic 34 </a:t>
            </a:r>
            <a:r>
              <a:rPr lang="en-US" sz="2600" dirty="0" err="1"/>
              <a:t>kênh</a:t>
            </a:r>
            <a:r>
              <a:rPr lang="en-US" sz="2600" dirty="0"/>
              <a:t> (</a:t>
            </a:r>
            <a:r>
              <a:rPr lang="en-US" sz="2600" dirty="0" err="1"/>
              <a:t>số</a:t>
            </a:r>
            <a:r>
              <a:rPr lang="en-US" sz="2600" dirty="0"/>
              <a:t>)</a:t>
            </a:r>
          </a:p>
          <a:p>
            <a:r>
              <a:rPr lang="en-US" sz="2600" dirty="0"/>
              <a:t> -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đo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</a:t>
            </a:r>
            <a:r>
              <a:rPr lang="en-US" sz="2600" dirty="0" err="1"/>
              <a:t>suất</a:t>
            </a:r>
            <a:r>
              <a:rPr lang="en-US" sz="2600" dirty="0"/>
              <a:t> 10MHz - 18GHz</a:t>
            </a:r>
          </a:p>
          <a:p>
            <a:r>
              <a:rPr lang="en-US" sz="2600" dirty="0"/>
              <a:t> -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mềm</a:t>
            </a:r>
            <a:r>
              <a:rPr lang="en-US" sz="2600" dirty="0"/>
              <a:t> </a:t>
            </a:r>
            <a:r>
              <a:rPr lang="en-US" sz="2600" dirty="0" err="1"/>
              <a:t>tạo</a:t>
            </a:r>
            <a:r>
              <a:rPr lang="en-US" sz="2600" dirty="0"/>
              <a:t> </a:t>
            </a:r>
            <a:r>
              <a:rPr lang="en-US" sz="2600" dirty="0" err="1"/>
              <a:t>dạng</a:t>
            </a:r>
            <a:r>
              <a:rPr lang="en-US" sz="2600" dirty="0"/>
              <a:t> </a:t>
            </a:r>
            <a:r>
              <a:rPr lang="en-US" sz="2600" dirty="0" err="1"/>
              <a:t>tín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Waveform </a:t>
            </a:r>
            <a:r>
              <a:rPr lang="en-US" sz="2600" dirty="0" err="1"/>
              <a:t>chuẩn</a:t>
            </a:r>
            <a:r>
              <a:rPr lang="en-US" sz="2600" dirty="0"/>
              <a:t>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nối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máy</a:t>
            </a:r>
            <a:r>
              <a:rPr lang="en-US" sz="2600" dirty="0"/>
              <a:t> </a:t>
            </a:r>
            <a:r>
              <a:rPr lang="en-US" sz="2600" dirty="0" err="1"/>
              <a:t>tạo</a:t>
            </a:r>
            <a:r>
              <a:rPr lang="en-US" sz="2600" dirty="0"/>
              <a:t> </a:t>
            </a:r>
            <a:r>
              <a:rPr lang="en-US" sz="2600" dirty="0" err="1"/>
              <a:t>tín</a:t>
            </a:r>
            <a:r>
              <a:rPr lang="en-US" sz="2600" dirty="0"/>
              <a:t>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bắng</a:t>
            </a:r>
            <a:r>
              <a:rPr lang="en-US" sz="2600" dirty="0"/>
              <a:t> </a:t>
            </a:r>
            <a:r>
              <a:rPr lang="en-US" sz="2600" dirty="0" err="1" smtClean="0"/>
              <a:t>gốc</a:t>
            </a:r>
            <a:endParaRPr lang="en-US" sz="2600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189805" y="1067482"/>
            <a:ext cx="7444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trang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thiết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thiêt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kế</a:t>
            </a:r>
            <a:r>
              <a:rPr lang="en-US" sz="2400" b="1" dirty="0" smtClean="0">
                <a:solidFill>
                  <a:srgbClr val="C00000"/>
                </a:solidFill>
              </a:rPr>
              <a:t> IC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536522" y="1607520"/>
            <a:ext cx="857613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tín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băng</a:t>
            </a:r>
            <a:r>
              <a:rPr lang="en-US" sz="3200" dirty="0"/>
              <a:t> </a:t>
            </a:r>
            <a:r>
              <a:rPr lang="en-US" sz="3200" dirty="0" err="1"/>
              <a:t>gốc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phỏng</a:t>
            </a:r>
            <a:r>
              <a:rPr lang="en-US" sz="3200" dirty="0"/>
              <a:t> </a:t>
            </a:r>
            <a:r>
              <a:rPr lang="en-US" sz="3200" dirty="0" err="1"/>
              <a:t>kênh</a:t>
            </a:r>
            <a:r>
              <a:rPr lang="en-US" sz="3200" dirty="0"/>
              <a:t> </a:t>
            </a:r>
            <a:r>
              <a:rPr lang="en-US" sz="3200" dirty="0" err="1"/>
              <a:t>truyền</a:t>
            </a:r>
            <a:r>
              <a:rPr lang="en-US" sz="3200" dirty="0"/>
              <a:t>. </a:t>
            </a:r>
            <a:r>
              <a:rPr lang="en-US" sz="3200" dirty="0" err="1"/>
              <a:t>Hỗ</a:t>
            </a:r>
            <a:r>
              <a:rPr lang="en-US" sz="3200" dirty="0"/>
              <a:t> </a:t>
            </a:r>
            <a:r>
              <a:rPr lang="en-US" sz="3200" dirty="0" err="1"/>
              <a:t>trợ</a:t>
            </a:r>
            <a:r>
              <a:rPr lang="en-US" sz="3200" dirty="0"/>
              <a:t> </a:t>
            </a:r>
            <a:r>
              <a:rPr lang="en-US" sz="3200" dirty="0" err="1"/>
              <a:t>mô</a:t>
            </a:r>
            <a:r>
              <a:rPr lang="en-US" sz="3200" dirty="0"/>
              <a:t> </a:t>
            </a:r>
            <a:r>
              <a:rPr lang="en-US" sz="3200" dirty="0" err="1"/>
              <a:t>phỏng</a:t>
            </a:r>
            <a:r>
              <a:rPr lang="en-US" sz="3200" dirty="0"/>
              <a:t> MIMO </a:t>
            </a:r>
            <a:r>
              <a:rPr lang="en-US" sz="3200" dirty="0" err="1"/>
              <a:t>dải</a:t>
            </a:r>
            <a:r>
              <a:rPr lang="en-US" sz="3200" dirty="0"/>
              <a:t> </a:t>
            </a:r>
            <a:r>
              <a:rPr lang="en-US" sz="3200" dirty="0" err="1"/>
              <a:t>tần</a:t>
            </a:r>
            <a:r>
              <a:rPr lang="en-US" sz="3200" dirty="0"/>
              <a:t> 100 kHz </a:t>
            </a:r>
            <a:r>
              <a:rPr lang="en-US" sz="3200" dirty="0" err="1"/>
              <a:t>đến</a:t>
            </a:r>
            <a:r>
              <a:rPr lang="en-US" sz="3200" dirty="0"/>
              <a:t> 6 GHz, </a:t>
            </a:r>
          </a:p>
          <a:p>
            <a:r>
              <a:rPr lang="en-US" sz="3200" dirty="0"/>
              <a:t> -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phổ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Dải</a:t>
            </a:r>
            <a:r>
              <a:rPr lang="en-US" sz="3200" dirty="0"/>
              <a:t> </a:t>
            </a:r>
            <a:r>
              <a:rPr lang="en-US" sz="3200" dirty="0" err="1"/>
              <a:t>tần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7 Hz </a:t>
            </a:r>
            <a:r>
              <a:rPr lang="en-US" sz="3200" dirty="0" err="1"/>
              <a:t>đến</a:t>
            </a:r>
            <a:r>
              <a:rPr lang="en-US" sz="3200" dirty="0"/>
              <a:t> 18GHz</a:t>
            </a:r>
          </a:p>
          <a:p>
            <a:r>
              <a:rPr lang="en-US" sz="3200" dirty="0"/>
              <a:t> -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10MHz - 18GHz</a:t>
            </a:r>
          </a:p>
          <a:p>
            <a:r>
              <a:rPr lang="en-US" sz="3200" dirty="0"/>
              <a:t> - </a:t>
            </a:r>
            <a:r>
              <a:rPr lang="en-US" sz="3200" dirty="0" err="1"/>
              <a:t>Nguồn</a:t>
            </a:r>
            <a:r>
              <a:rPr lang="en-US" sz="3200" dirty="0"/>
              <a:t> DC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suất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, 2 </a:t>
            </a:r>
            <a:r>
              <a:rPr lang="en-US" sz="3200" dirty="0" err="1"/>
              <a:t>kênh</a:t>
            </a:r>
            <a:r>
              <a:rPr lang="en-US" sz="3200" dirty="0"/>
              <a:t> </a:t>
            </a:r>
            <a:r>
              <a:rPr lang="en-US" sz="3200" dirty="0" err="1"/>
              <a:t>điều</a:t>
            </a:r>
            <a:r>
              <a:rPr lang="en-US" sz="3200" dirty="0"/>
              <a:t> </a:t>
            </a:r>
            <a:r>
              <a:rPr lang="en-US" sz="3200" dirty="0" err="1"/>
              <a:t>chỉnh</a:t>
            </a:r>
            <a:r>
              <a:rPr lang="en-US" sz="3200" dirty="0"/>
              <a:t> </a:t>
            </a:r>
            <a:r>
              <a:rPr lang="en-US" sz="3200" dirty="0" err="1"/>
              <a:t>V&amp;Hz</a:t>
            </a:r>
            <a:r>
              <a:rPr lang="en-US" sz="3200" dirty="0"/>
              <a:t> </a:t>
            </a:r>
            <a:r>
              <a:rPr lang="en-US" sz="3200" dirty="0" err="1"/>
              <a:t>tối</a:t>
            </a:r>
            <a:r>
              <a:rPr lang="en-US" sz="3200" dirty="0"/>
              <a:t> </a:t>
            </a:r>
            <a:r>
              <a:rPr lang="en-US" sz="3200" dirty="0" err="1"/>
              <a:t>đa</a:t>
            </a:r>
            <a:r>
              <a:rPr lang="en-US" sz="3200" dirty="0"/>
              <a:t> 180W</a:t>
            </a:r>
          </a:p>
          <a:p>
            <a:r>
              <a:rPr lang="en-US" sz="3200" dirty="0"/>
              <a:t> - Oscilloscope 500Mhz 2 </a:t>
            </a:r>
            <a:r>
              <a:rPr lang="en-US" sz="3200" dirty="0" err="1"/>
              <a:t>kênh</a:t>
            </a:r>
            <a:endParaRPr lang="en-US" sz="3200" dirty="0"/>
          </a:p>
          <a:p>
            <a:r>
              <a:rPr lang="en-US" sz="3200" dirty="0"/>
              <a:t> - Oscilloscope 200Mhz 2 </a:t>
            </a:r>
            <a:r>
              <a:rPr lang="en-US" sz="3200" dirty="0" err="1" smtClean="0"/>
              <a:t>kênh</a:t>
            </a:r>
            <a:endParaRPr lang="en-US" sz="3200" dirty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189805" y="1067482"/>
            <a:ext cx="7444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trang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thiết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thiết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kế</a:t>
            </a:r>
            <a:r>
              <a:rPr lang="en-US" sz="2400" b="1" dirty="0" smtClean="0">
                <a:solidFill>
                  <a:srgbClr val="C00000"/>
                </a:solidFill>
              </a:rPr>
              <a:t> IC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473670" y="1532850"/>
            <a:ext cx="857613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i="1" dirty="0" smtClean="0"/>
              <a:t>4- </a:t>
            </a:r>
            <a:r>
              <a:rPr lang="en-US" sz="3200" b="1" i="1" dirty="0" err="1" smtClean="0"/>
              <a:t>Trang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thiết</a:t>
            </a:r>
            <a:r>
              <a:rPr lang="en-US" sz="3200" b="1" i="1" dirty="0"/>
              <a:t> </a:t>
            </a:r>
            <a:r>
              <a:rPr lang="en-US" sz="3200" b="1" i="1" dirty="0" err="1"/>
              <a:t>bị</a:t>
            </a:r>
            <a:r>
              <a:rPr lang="en-US" sz="3200" b="1" i="1" dirty="0"/>
              <a:t> </a:t>
            </a:r>
            <a:r>
              <a:rPr lang="en-US" sz="3200" b="1" i="1" dirty="0" err="1"/>
              <a:t>đo</a:t>
            </a:r>
            <a:r>
              <a:rPr lang="en-US" sz="3200" b="1" i="1" dirty="0"/>
              <a:t> IC </a:t>
            </a:r>
            <a:r>
              <a:rPr lang="en-US" sz="3200" b="1" i="1" dirty="0" err="1"/>
              <a:t>và</a:t>
            </a:r>
            <a:r>
              <a:rPr lang="en-US" sz="3200" b="1" i="1" dirty="0"/>
              <a:t> </a:t>
            </a:r>
            <a:r>
              <a:rPr lang="en-US" sz="3200" b="1" i="1" dirty="0" err="1"/>
              <a:t>sản</a:t>
            </a:r>
            <a:r>
              <a:rPr lang="en-US" sz="3200" b="1" i="1" dirty="0"/>
              <a:t> </a:t>
            </a:r>
            <a:r>
              <a:rPr lang="en-US" sz="3200" b="1" i="1" dirty="0" err="1"/>
              <a:t>phẩm</a:t>
            </a:r>
            <a:r>
              <a:rPr lang="en-US" sz="3200" b="1" i="1" dirty="0"/>
              <a:t> </a:t>
            </a:r>
            <a:r>
              <a:rPr lang="en-US" sz="3200" b="1" i="1" dirty="0" err="1"/>
              <a:t>từ</a:t>
            </a:r>
            <a:r>
              <a:rPr lang="en-US" sz="3200" b="1" i="1" dirty="0"/>
              <a:t> IC </a:t>
            </a:r>
            <a:r>
              <a:rPr lang="en-US" sz="3200" b="1" i="1" dirty="0" err="1"/>
              <a:t>chuyên</a:t>
            </a:r>
            <a:r>
              <a:rPr lang="en-US" sz="3200" b="1" i="1" dirty="0"/>
              <a:t> </a:t>
            </a:r>
            <a:r>
              <a:rPr lang="en-US" sz="3200" b="1" i="1" dirty="0" err="1"/>
              <a:t>dụng</a:t>
            </a:r>
            <a:r>
              <a:rPr lang="en-US" sz="3200" b="1" i="1" dirty="0"/>
              <a:t> </a:t>
            </a:r>
            <a:r>
              <a:rPr lang="en-US" sz="3200" b="1" i="1" dirty="0" err="1"/>
              <a:t>tuân</a:t>
            </a:r>
            <a:r>
              <a:rPr lang="en-US" sz="3200" b="1" i="1" dirty="0"/>
              <a:t> </a:t>
            </a:r>
            <a:r>
              <a:rPr lang="en-US" sz="3200" b="1" i="1" dirty="0" err="1"/>
              <a:t>thủ</a:t>
            </a:r>
            <a:r>
              <a:rPr lang="en-US" sz="3200" b="1" i="1" dirty="0"/>
              <a:t> </a:t>
            </a:r>
            <a:r>
              <a:rPr lang="en-US" sz="3200" b="1" i="1" dirty="0" err="1"/>
              <a:t>theo</a:t>
            </a:r>
            <a:r>
              <a:rPr lang="en-US" sz="3200" b="1" i="1" dirty="0"/>
              <a:t> </a:t>
            </a:r>
            <a:r>
              <a:rPr lang="en-US" sz="3200" b="1" i="1" dirty="0" err="1"/>
              <a:t>tiêu</a:t>
            </a:r>
            <a:r>
              <a:rPr lang="en-US" sz="3200" b="1" i="1" dirty="0"/>
              <a:t> </a:t>
            </a:r>
            <a:r>
              <a:rPr lang="en-US" sz="3200" b="1" i="1" dirty="0" err="1"/>
              <a:t>chuẩn</a:t>
            </a:r>
            <a:r>
              <a:rPr lang="en-US" sz="3200" b="1" i="1" dirty="0"/>
              <a:t> </a:t>
            </a:r>
            <a:r>
              <a:rPr lang="en-US" sz="3200" b="1" i="1" dirty="0" err="1"/>
              <a:t>quốc</a:t>
            </a:r>
            <a:r>
              <a:rPr lang="en-US" sz="3200" b="1" i="1" dirty="0"/>
              <a:t> </a:t>
            </a:r>
            <a:r>
              <a:rPr lang="en-US" sz="3200" b="1" i="1" dirty="0" err="1"/>
              <a:t>tế</a:t>
            </a:r>
            <a:r>
              <a:rPr lang="en-US" sz="3200" b="1" i="1" dirty="0"/>
              <a:t> IEC, IMO, ITU…</a:t>
            </a:r>
            <a:endParaRPr lang="en-US" sz="3200" dirty="0"/>
          </a:p>
          <a:p>
            <a:r>
              <a:rPr lang="en-US" sz="3200" dirty="0" err="1" smtClean="0"/>
              <a:t>Phần</a:t>
            </a:r>
            <a:r>
              <a:rPr lang="en-US" sz="3200" dirty="0" smtClean="0"/>
              <a:t> </a:t>
            </a:r>
            <a:r>
              <a:rPr lang="en-US" sz="3200" dirty="0" err="1"/>
              <a:t>mềm</a:t>
            </a:r>
            <a:r>
              <a:rPr lang="en-US" sz="3200" dirty="0"/>
              <a:t>,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Test </a:t>
            </a:r>
            <a:r>
              <a:rPr lang="en-US" sz="3200" dirty="0" err="1"/>
              <a:t>phần</a:t>
            </a:r>
            <a:r>
              <a:rPr lang="en-US" sz="3200" dirty="0"/>
              <a:t> Wafer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Chíp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phẩm</a:t>
            </a:r>
            <a:endParaRPr lang="en-US" sz="3200" dirty="0"/>
          </a:p>
          <a:p>
            <a:r>
              <a:rPr lang="en-US" sz="3200" b="1" i="1" dirty="0" err="1">
                <a:solidFill>
                  <a:srgbClr val="C00000"/>
                </a:solidFill>
              </a:rPr>
              <a:t>Các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thông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số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cần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kiểm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tra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cho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một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sản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phẩm</a:t>
            </a:r>
            <a:r>
              <a:rPr lang="en-US" sz="3200" b="1" i="1" dirty="0">
                <a:solidFill>
                  <a:srgbClr val="C00000"/>
                </a:solidFill>
              </a:rPr>
              <a:t> IC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gồm</a:t>
            </a:r>
            <a:r>
              <a:rPr lang="en-US" sz="3200" b="1" i="1" dirty="0" smtClean="0">
                <a:solidFill>
                  <a:srgbClr val="C00000"/>
                </a:solidFill>
              </a:rPr>
              <a:t>:</a:t>
            </a:r>
            <a:endParaRPr lang="en-US" sz="3200" b="1" i="1" dirty="0">
              <a:solidFill>
                <a:srgbClr val="C00000"/>
              </a:solidFill>
            </a:endParaRPr>
          </a:p>
          <a:p>
            <a:pPr lvl="0"/>
            <a:endParaRPr lang="en-US" sz="3200" dirty="0" smtClean="0"/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1189805" y="1067482"/>
            <a:ext cx="7444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Công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cụ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trang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thiết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cần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thực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hiện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thiết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kế</a:t>
            </a:r>
            <a:r>
              <a:rPr lang="en-US" sz="2400" b="1" dirty="0" smtClean="0">
                <a:solidFill>
                  <a:srgbClr val="C00000"/>
                </a:solidFill>
              </a:rPr>
              <a:t> IC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5" y="1096501"/>
            <a:ext cx="86868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6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49275" y="374650"/>
            <a:ext cx="7513638" cy="563563"/>
          </a:xfrm>
        </p:spPr>
        <p:txBody>
          <a:bodyPr/>
          <a:lstStyle/>
          <a:p>
            <a:r>
              <a:rPr lang="en-US" sz="2400" b="1" dirty="0"/>
              <a:t>TRƯỜNG ĐẠI HỌC QUỐC TẾ BẮC HÀ</a:t>
            </a:r>
            <a:endParaRPr lang="en-US" sz="2400" b="1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75" y="980160"/>
            <a:ext cx="7134130" cy="58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414" y="1759310"/>
            <a:ext cx="151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Tiêu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chuẩn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kỹ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thuật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của</a:t>
            </a:r>
            <a:r>
              <a:rPr lang="en-US" b="1" dirty="0" smtClean="0">
                <a:solidFill>
                  <a:srgbClr val="C00000"/>
                </a:solidFill>
              </a:rPr>
              <a:t> IC </a:t>
            </a:r>
            <a:r>
              <a:rPr lang="en-US" b="1" dirty="0" err="1" smtClean="0">
                <a:solidFill>
                  <a:srgbClr val="C00000"/>
                </a:solidFill>
              </a:rPr>
              <a:t>nguồn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chuyên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dụng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cho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đèn</a:t>
            </a:r>
            <a:r>
              <a:rPr lang="en-US" b="1" dirty="0" smtClean="0">
                <a:solidFill>
                  <a:srgbClr val="C00000"/>
                </a:solidFill>
              </a:rPr>
              <a:t> LED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1gl">
  <a:themeElements>
    <a:clrScheme name="cdb2004161gl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cdb2004161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1gl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1gl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</TotalTime>
  <Words>611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cdb2004161gl</vt:lpstr>
      <vt:lpstr>Image</vt:lpstr>
      <vt:lpstr>PowerPoint Presentation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  <vt:lpstr>TRƯỜNG ĐẠI HỌC QUỐC TẾ BẮC HÀ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cp:lastModifiedBy>Sky123.Org</cp:lastModifiedBy>
  <cp:revision>440</cp:revision>
  <cp:lastPrinted>2014-03-24T08:47:21Z</cp:lastPrinted>
  <dcterms:created xsi:type="dcterms:W3CDTF">2010-05-11T05:20:58Z</dcterms:created>
  <dcterms:modified xsi:type="dcterms:W3CDTF">2019-09-20T15:07:52Z</dcterms:modified>
</cp:coreProperties>
</file>